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Geo"/>
      <p:regular r:id="rId26"/>
      <p: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Geo-regular.fntdata"/><Relationship Id="rId25" Type="http://schemas.openxmlformats.org/officeDocument/2006/relationships/slide" Target="slides/slide21.xml"/><Relationship Id="rId28" Type="http://schemas.openxmlformats.org/officeDocument/2006/relationships/font" Target="fonts/Lato-regular.fntdata"/><Relationship Id="rId27" Type="http://schemas.openxmlformats.org/officeDocument/2006/relationships/font" Target="fonts/Ge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 name="Shape 30"/>
        <p:cNvGrpSpPr/>
        <p:nvPr/>
      </p:nvGrpSpPr>
      <p:grpSpPr>
        <a:xfrm>
          <a:off x="0" y="0"/>
          <a:ext cx="0" cy="0"/>
          <a:chOff x="0" y="0"/>
          <a:chExt cx="0" cy="0"/>
        </a:xfrm>
      </p:grpSpPr>
      <p:sp>
        <p:nvSpPr>
          <p:cNvPr id="31" name="Shape 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 name="Shape 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for gms, so it may not work on gamemaker mac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Shape 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 name="Shape 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Shape 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 name="Shape 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Shape 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 name="Shape 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Present to class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11" name="Shape 11"/>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 name="Shape 1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Shape 1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Shape 15"/>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Shape 1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Shape 18"/>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 name="Shape 19"/>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 name="Shape 20"/>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Shape 2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Shape 2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Shape 2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 name="Shape 25"/>
        <p:cNvGrpSpPr/>
        <p:nvPr/>
      </p:nvGrpSpPr>
      <p:grpSpPr>
        <a:xfrm>
          <a:off x="0" y="0"/>
          <a:ext cx="0" cy="0"/>
          <a:chOff x="0" y="0"/>
          <a:chExt cx="0" cy="0"/>
        </a:xfrm>
      </p:grpSpPr>
      <p:sp>
        <p:nvSpPr>
          <p:cNvPr id="26" name="Shape 2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0"/>
              </a:spcBef>
              <a:spcAft>
                <a:spcPts val="0"/>
              </a:spcAft>
              <a:buSzPts val="1800"/>
              <a:buNone/>
              <a:defRPr sz="1800"/>
            </a:lvl1pPr>
          </a:lstStyle>
          <a:p/>
        </p:txBody>
      </p:sp>
      <p:sp>
        <p:nvSpPr>
          <p:cNvPr id="27" name="Shape 2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Shape 2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600"/>
              <a:buFont typeface="Geo"/>
              <a:buNone/>
              <a:defRPr b="1" sz="3600">
                <a:solidFill>
                  <a:schemeClr val="lt1"/>
                </a:solidFill>
                <a:latin typeface="Geo"/>
                <a:ea typeface="Geo"/>
                <a:cs typeface="Geo"/>
                <a:sym typeface="Geo"/>
              </a:defRPr>
            </a:lvl1pPr>
            <a:lvl2pPr lvl="1">
              <a:spcBef>
                <a:spcPts val="0"/>
              </a:spcBef>
              <a:spcAft>
                <a:spcPts val="0"/>
              </a:spcAft>
              <a:buClr>
                <a:schemeClr val="lt1"/>
              </a:buClr>
              <a:buSzPts val="3600"/>
              <a:buFont typeface="Geo"/>
              <a:buNone/>
              <a:defRPr b="1" sz="3600">
                <a:solidFill>
                  <a:schemeClr val="lt1"/>
                </a:solidFill>
                <a:latin typeface="Geo"/>
                <a:ea typeface="Geo"/>
                <a:cs typeface="Geo"/>
                <a:sym typeface="Geo"/>
              </a:defRPr>
            </a:lvl2pPr>
            <a:lvl3pPr lvl="2">
              <a:spcBef>
                <a:spcPts val="0"/>
              </a:spcBef>
              <a:spcAft>
                <a:spcPts val="0"/>
              </a:spcAft>
              <a:buClr>
                <a:schemeClr val="lt1"/>
              </a:buClr>
              <a:buSzPts val="3600"/>
              <a:buFont typeface="Geo"/>
              <a:buNone/>
              <a:defRPr b="1" sz="3600">
                <a:solidFill>
                  <a:schemeClr val="lt1"/>
                </a:solidFill>
                <a:latin typeface="Geo"/>
                <a:ea typeface="Geo"/>
                <a:cs typeface="Geo"/>
                <a:sym typeface="Geo"/>
              </a:defRPr>
            </a:lvl3pPr>
            <a:lvl4pPr lvl="3">
              <a:spcBef>
                <a:spcPts val="0"/>
              </a:spcBef>
              <a:spcAft>
                <a:spcPts val="0"/>
              </a:spcAft>
              <a:buClr>
                <a:schemeClr val="lt1"/>
              </a:buClr>
              <a:buSzPts val="3600"/>
              <a:buFont typeface="Geo"/>
              <a:buNone/>
              <a:defRPr b="1" sz="3600">
                <a:solidFill>
                  <a:schemeClr val="lt1"/>
                </a:solidFill>
                <a:latin typeface="Geo"/>
                <a:ea typeface="Geo"/>
                <a:cs typeface="Geo"/>
                <a:sym typeface="Geo"/>
              </a:defRPr>
            </a:lvl4pPr>
            <a:lvl5pPr lvl="4">
              <a:spcBef>
                <a:spcPts val="0"/>
              </a:spcBef>
              <a:spcAft>
                <a:spcPts val="0"/>
              </a:spcAft>
              <a:buClr>
                <a:schemeClr val="lt1"/>
              </a:buClr>
              <a:buSzPts val="3600"/>
              <a:buFont typeface="Geo"/>
              <a:buNone/>
              <a:defRPr b="1" sz="3600">
                <a:solidFill>
                  <a:schemeClr val="lt1"/>
                </a:solidFill>
                <a:latin typeface="Geo"/>
                <a:ea typeface="Geo"/>
                <a:cs typeface="Geo"/>
                <a:sym typeface="Geo"/>
              </a:defRPr>
            </a:lvl5pPr>
            <a:lvl6pPr lvl="5">
              <a:spcBef>
                <a:spcPts val="0"/>
              </a:spcBef>
              <a:spcAft>
                <a:spcPts val="0"/>
              </a:spcAft>
              <a:buClr>
                <a:schemeClr val="lt1"/>
              </a:buClr>
              <a:buSzPts val="3600"/>
              <a:buFont typeface="Geo"/>
              <a:buNone/>
              <a:defRPr b="1" sz="3600">
                <a:solidFill>
                  <a:schemeClr val="lt1"/>
                </a:solidFill>
                <a:latin typeface="Geo"/>
                <a:ea typeface="Geo"/>
                <a:cs typeface="Geo"/>
                <a:sym typeface="Geo"/>
              </a:defRPr>
            </a:lvl6pPr>
            <a:lvl7pPr lvl="6">
              <a:spcBef>
                <a:spcPts val="0"/>
              </a:spcBef>
              <a:spcAft>
                <a:spcPts val="0"/>
              </a:spcAft>
              <a:buClr>
                <a:schemeClr val="lt1"/>
              </a:buClr>
              <a:buSzPts val="3600"/>
              <a:buFont typeface="Geo"/>
              <a:buNone/>
              <a:defRPr b="1" sz="3600">
                <a:solidFill>
                  <a:schemeClr val="lt1"/>
                </a:solidFill>
                <a:latin typeface="Geo"/>
                <a:ea typeface="Geo"/>
                <a:cs typeface="Geo"/>
                <a:sym typeface="Geo"/>
              </a:defRPr>
            </a:lvl7pPr>
            <a:lvl8pPr lvl="7">
              <a:spcBef>
                <a:spcPts val="0"/>
              </a:spcBef>
              <a:spcAft>
                <a:spcPts val="0"/>
              </a:spcAft>
              <a:buClr>
                <a:schemeClr val="lt1"/>
              </a:buClr>
              <a:buSzPts val="3600"/>
              <a:buFont typeface="Geo"/>
              <a:buNone/>
              <a:defRPr b="1" sz="3600">
                <a:solidFill>
                  <a:schemeClr val="lt1"/>
                </a:solidFill>
                <a:latin typeface="Geo"/>
                <a:ea typeface="Geo"/>
                <a:cs typeface="Geo"/>
                <a:sym typeface="Geo"/>
              </a:defRPr>
            </a:lvl8pPr>
            <a:lvl9pPr lvl="8">
              <a:spcBef>
                <a:spcPts val="0"/>
              </a:spcBef>
              <a:spcAft>
                <a:spcPts val="0"/>
              </a:spcAft>
              <a:buClr>
                <a:schemeClr val="lt1"/>
              </a:buClr>
              <a:buSzPts val="3600"/>
              <a:buFont typeface="Geo"/>
              <a:buNone/>
              <a:defRPr b="1" sz="3600">
                <a:solidFill>
                  <a:schemeClr val="lt1"/>
                </a:solidFill>
                <a:latin typeface="Geo"/>
                <a:ea typeface="Geo"/>
                <a:cs typeface="Geo"/>
                <a:sym typeface="Geo"/>
              </a:defRPr>
            </a:lvl9pPr>
          </a:lstStyle>
          <a:p/>
        </p:txBody>
      </p:sp>
      <p:sp>
        <p:nvSpPr>
          <p:cNvPr id="7" name="Shape 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lt1"/>
              </a:buClr>
              <a:buSzPts val="3000"/>
              <a:buFont typeface="Lato"/>
              <a:buChar char="●"/>
              <a:defRPr sz="3000">
                <a:solidFill>
                  <a:schemeClr val="lt1"/>
                </a:solidFill>
                <a:latin typeface="Lato"/>
                <a:ea typeface="Lato"/>
                <a:cs typeface="Lato"/>
                <a:sym typeface="Lato"/>
              </a:defRPr>
            </a:lvl1pPr>
            <a:lvl2pPr indent="-381000" lvl="1" marL="914400">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2pPr>
            <a:lvl3pPr indent="-381000" lvl="2" marL="1371600">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3pPr>
            <a:lvl4pPr indent="-342900" lvl="3" marL="182880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4pPr>
            <a:lvl5pPr indent="-342900" lvl="4" marL="228600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5pPr>
            <a:lvl6pPr indent="-342900" lvl="5" marL="274320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6pPr>
            <a:lvl7pPr indent="-342900" lvl="6" marL="320040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7pPr>
            <a:lvl8pPr indent="-342900" lvl="7" marL="365760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8pPr>
            <a:lvl9pPr indent="-342900" lvl="8" marL="411480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9pPr>
          </a:lstStyle>
          <a:p/>
        </p:txBody>
      </p:sp>
      <p:sp>
        <p:nvSpPr>
          <p:cNvPr id="8" name="Shape 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rive.google.com/file/d/0B46d2RJIvLNucktLSjNlMUV5QVk/view?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rive.google.com/file/d/0B46d2RJIvLNucnppNDRLUmVNWjg/view?usp=sharing" TargetMode="External"/><Relationship Id="rId4" Type="http://schemas.openxmlformats.org/officeDocument/2006/relationships/hyperlink" Target="http://www.pica-pic.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 name="Shape 33"/>
        <p:cNvGrpSpPr/>
        <p:nvPr/>
      </p:nvGrpSpPr>
      <p:grpSpPr>
        <a:xfrm>
          <a:off x="0" y="0"/>
          <a:ext cx="0" cy="0"/>
          <a:chOff x="0" y="0"/>
          <a:chExt cx="0" cy="0"/>
        </a:xfrm>
      </p:grpSpPr>
      <p:sp>
        <p:nvSpPr>
          <p:cNvPr id="34" name="Shape 34"/>
          <p:cNvSpPr/>
          <p:nvPr/>
        </p:nvSpPr>
        <p:spPr>
          <a:xfrm>
            <a:off x="0" y="-7108"/>
            <a:ext cx="3322200" cy="5163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txBox="1"/>
          <p:nvPr>
            <p:ph idx="1" type="subTitle"/>
          </p:nvPr>
        </p:nvSpPr>
        <p:spPr>
          <a:xfrm>
            <a:off x="4269000" y="3033938"/>
            <a:ext cx="4500600" cy="15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Game Design - 201</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Tue 9:30-12:15pm C-456</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Prof. McClure</a:t>
            </a:r>
            <a:endParaRPr>
              <a:latin typeface="Lato"/>
              <a:ea typeface="Lato"/>
              <a:cs typeface="Lato"/>
              <a:sym typeface="Lato"/>
            </a:endParaRPr>
          </a:p>
        </p:txBody>
      </p:sp>
      <p:sp>
        <p:nvSpPr>
          <p:cNvPr id="36" name="Shape 36"/>
          <p:cNvSpPr txBox="1"/>
          <p:nvPr>
            <p:ph type="ctrTitle"/>
          </p:nvPr>
        </p:nvSpPr>
        <p:spPr>
          <a:xfrm>
            <a:off x="3717450" y="533400"/>
            <a:ext cx="4995300" cy="16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0">
                <a:latin typeface="Geo"/>
                <a:ea typeface="Geo"/>
                <a:cs typeface="Geo"/>
                <a:sym typeface="Geo"/>
              </a:rPr>
              <a:t>Digital</a:t>
            </a:r>
            <a:endParaRPr sz="12000">
              <a:latin typeface="Geo"/>
              <a:ea typeface="Geo"/>
              <a:cs typeface="Geo"/>
              <a:sym typeface="Geo"/>
            </a:endParaRPr>
          </a:p>
        </p:txBody>
      </p:sp>
      <p:pic>
        <p:nvPicPr>
          <p:cNvPr id="37" name="Shape 37"/>
          <p:cNvPicPr preferRelativeResize="0"/>
          <p:nvPr/>
        </p:nvPicPr>
        <p:blipFill>
          <a:blip r:embed="rId3">
            <a:alphaModFix/>
          </a:blip>
          <a:stretch>
            <a:fillRect/>
          </a:stretch>
        </p:blipFill>
        <p:spPr>
          <a:xfrm>
            <a:off x="137075" y="2454299"/>
            <a:ext cx="3060776" cy="620825"/>
          </a:xfrm>
          <a:prstGeom prst="rect">
            <a:avLst/>
          </a:prstGeom>
          <a:noFill/>
          <a:ln>
            <a:noFill/>
          </a:ln>
        </p:spPr>
      </p:pic>
      <p:pic>
        <p:nvPicPr>
          <p:cNvPr id="38" name="Shape 38"/>
          <p:cNvPicPr preferRelativeResize="0"/>
          <p:nvPr/>
        </p:nvPicPr>
        <p:blipFill>
          <a:blip r:embed="rId4">
            <a:alphaModFix/>
          </a:blip>
          <a:stretch>
            <a:fillRect/>
          </a:stretch>
        </p:blipFill>
        <p:spPr>
          <a:xfrm>
            <a:off x="286325" y="3356450"/>
            <a:ext cx="2762250" cy="1219200"/>
          </a:xfrm>
          <a:prstGeom prst="rect">
            <a:avLst/>
          </a:prstGeom>
          <a:noFill/>
          <a:ln>
            <a:noFill/>
          </a:ln>
        </p:spPr>
      </p:pic>
      <p:sp>
        <p:nvSpPr>
          <p:cNvPr id="39" name="Shape 39"/>
          <p:cNvSpPr txBox="1"/>
          <p:nvPr>
            <p:ph type="ctrTitle"/>
          </p:nvPr>
        </p:nvSpPr>
        <p:spPr>
          <a:xfrm>
            <a:off x="3717450" y="1570850"/>
            <a:ext cx="4995300" cy="172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0">
                <a:latin typeface="Geo"/>
                <a:ea typeface="Geo"/>
                <a:cs typeface="Geo"/>
                <a:sym typeface="Geo"/>
              </a:rPr>
              <a:t>Games</a:t>
            </a:r>
            <a:endParaRPr sz="12000">
              <a:latin typeface="Geo"/>
              <a:ea typeface="Geo"/>
              <a:cs typeface="Geo"/>
              <a:sym typeface="Geo"/>
            </a:endParaRPr>
          </a:p>
        </p:txBody>
      </p:sp>
      <p:pic>
        <p:nvPicPr>
          <p:cNvPr id="40" name="Shape 40"/>
          <p:cNvPicPr preferRelativeResize="0"/>
          <p:nvPr/>
        </p:nvPicPr>
        <p:blipFill>
          <a:blip r:embed="rId5">
            <a:alphaModFix/>
          </a:blip>
          <a:stretch>
            <a:fillRect/>
          </a:stretch>
        </p:blipFill>
        <p:spPr>
          <a:xfrm>
            <a:off x="0" y="378675"/>
            <a:ext cx="3197875" cy="19415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 name="Shape 9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Intro to Game Maker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Sprites - 2D Art Assets (use PNG)</a:t>
            </a:r>
            <a:endParaRPr/>
          </a:p>
          <a:p>
            <a:pPr indent="-419100" lvl="0" marL="457200" rtl="0">
              <a:spcBef>
                <a:spcPts val="0"/>
              </a:spcBef>
              <a:spcAft>
                <a:spcPts val="0"/>
              </a:spcAft>
              <a:buSzPts val="3000"/>
              <a:buChar char="●"/>
            </a:pPr>
            <a:r>
              <a:rPr lang="en"/>
              <a:t>Objects - rule governed entities</a:t>
            </a:r>
            <a:endParaRPr/>
          </a:p>
          <a:p>
            <a:pPr indent="-419100" lvl="0" marL="457200">
              <a:spcBef>
                <a:spcPts val="0"/>
              </a:spcBef>
              <a:spcAft>
                <a:spcPts val="0"/>
              </a:spcAft>
              <a:buSzPts val="3000"/>
              <a:buChar char="●"/>
            </a:pPr>
            <a:r>
              <a:rPr lang="en"/>
              <a:t>Rooms - Each scene/level/environment</a:t>
            </a:r>
            <a:endParaRPr/>
          </a:p>
        </p:txBody>
      </p:sp>
      <p:sp>
        <p:nvSpPr>
          <p:cNvPr id="105" name="Shape 10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Basic Elements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idx="1" type="subTitle"/>
          </p:nvPr>
        </p:nvSpPr>
        <p:spPr>
          <a:xfrm>
            <a:off x="685800" y="26876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3"/>
              </a:rPr>
              <a:t>download</a:t>
            </a:r>
            <a:endParaRPr/>
          </a:p>
          <a:p>
            <a:pPr indent="0" lvl="0" marL="0">
              <a:spcBef>
                <a:spcPts val="0"/>
              </a:spcBef>
              <a:spcAft>
                <a:spcPts val="0"/>
              </a:spcAft>
              <a:buNone/>
            </a:pPr>
            <a:r>
              <a:t/>
            </a:r>
            <a:endParaRPr/>
          </a:p>
        </p:txBody>
      </p:sp>
      <p:sp>
        <p:nvSpPr>
          <p:cNvPr id="111" name="Shape 111"/>
          <p:cNvSpPr txBox="1"/>
          <p:nvPr>
            <p:ph type="ctrTitle"/>
          </p:nvPr>
        </p:nvSpPr>
        <p:spPr>
          <a:xfrm>
            <a:off x="685800" y="157509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Example starter </a:t>
            </a:r>
            <a:br>
              <a:rPr lang="en"/>
            </a:br>
            <a:r>
              <a:rPr lang="en"/>
              <a:t>shooting game for GMS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descr="bike-2-person.gif" id="116" name="Shape 116"/>
          <p:cNvPicPr preferRelativeResize="0"/>
          <p:nvPr/>
        </p:nvPicPr>
        <p:blipFill>
          <a:blip r:embed="rId3">
            <a:alphaModFix/>
          </a:blip>
          <a:stretch>
            <a:fillRect/>
          </a:stretch>
        </p:blipFill>
        <p:spPr>
          <a:xfrm>
            <a:off x="0" y="16"/>
            <a:ext cx="7726287" cy="5143500"/>
          </a:xfrm>
          <a:prstGeom prst="rect">
            <a:avLst/>
          </a:prstGeom>
          <a:noFill/>
          <a:ln>
            <a:noFill/>
          </a:ln>
        </p:spPr>
      </p:pic>
      <p:sp>
        <p:nvSpPr>
          <p:cNvPr id="117" name="Shape 117"/>
          <p:cNvSpPr txBox="1"/>
          <p:nvPr>
            <p:ph idx="1" type="subTitle"/>
          </p:nvPr>
        </p:nvSpPr>
        <p:spPr>
          <a:xfrm>
            <a:off x="989275" y="3572778"/>
            <a:ext cx="7772400" cy="784800"/>
          </a:xfrm>
          <a:prstGeom prst="rect">
            <a:avLst/>
          </a:prstGeom>
        </p:spPr>
        <p:txBody>
          <a:bodyPr anchorCtr="0" anchor="t" bIns="91425" lIns="91425" spcFirstLastPara="1" rIns="91425" wrap="square" tIns="91425">
            <a:noAutofit/>
          </a:bodyPr>
          <a:lstStyle/>
          <a:p>
            <a:pPr indent="0" lvl="0" marL="0" algn="r">
              <a:spcBef>
                <a:spcPts val="0"/>
              </a:spcBef>
              <a:spcAft>
                <a:spcPts val="0"/>
              </a:spcAft>
              <a:buNone/>
            </a:pPr>
            <a:r>
              <a:rPr b="1" lang="en" sz="4800">
                <a:solidFill>
                  <a:srgbClr val="93C47D"/>
                </a:solidFill>
              </a:rPr>
              <a:t>go team, go?</a:t>
            </a:r>
            <a:endParaRPr b="1" sz="4800">
              <a:solidFill>
                <a:srgbClr val="93C47D"/>
              </a:solidFill>
            </a:endParaRPr>
          </a:p>
        </p:txBody>
      </p:sp>
      <p:sp>
        <p:nvSpPr>
          <p:cNvPr id="118" name="Shape 118"/>
          <p:cNvSpPr txBox="1"/>
          <p:nvPr>
            <p:ph type="ctrTitle"/>
          </p:nvPr>
        </p:nvSpPr>
        <p:spPr>
          <a:xfrm>
            <a:off x="685800" y="2523742"/>
            <a:ext cx="7772400" cy="1159800"/>
          </a:xfrm>
          <a:prstGeom prst="rect">
            <a:avLst/>
          </a:prstGeom>
        </p:spPr>
        <p:txBody>
          <a:bodyPr anchorCtr="0" anchor="b" bIns="91425" lIns="91425" spcFirstLastPara="1" rIns="91425" wrap="square" tIns="91425">
            <a:noAutofit/>
          </a:bodyPr>
          <a:lstStyle/>
          <a:p>
            <a:pPr indent="0" lvl="0" marL="0" algn="r">
              <a:spcBef>
                <a:spcPts val="0"/>
              </a:spcBef>
              <a:spcAft>
                <a:spcPts val="0"/>
              </a:spcAft>
              <a:buNone/>
            </a:pPr>
            <a:r>
              <a:rPr lang="en" sz="7200"/>
              <a:t>Teamtime</a:t>
            </a:r>
            <a:endParaRPr sz="7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idx="1" type="body"/>
          </p:nvPr>
        </p:nvSpPr>
        <p:spPr>
          <a:xfrm>
            <a:off x="457200" y="1047750"/>
            <a:ext cx="8229600" cy="39435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AutoNum type="arabicPeriod"/>
            </a:pPr>
            <a:r>
              <a:rPr lang="en" sz="2400"/>
              <a:t>Divided responsibilities… who is doing what?</a:t>
            </a:r>
            <a:endParaRPr sz="2400"/>
          </a:p>
          <a:p>
            <a:pPr indent="-381000" lvl="0" marL="457200" rtl="0">
              <a:spcBef>
                <a:spcPts val="0"/>
              </a:spcBef>
              <a:spcAft>
                <a:spcPts val="0"/>
              </a:spcAft>
              <a:buSzPts val="2400"/>
              <a:buAutoNum type="arabicPeriod"/>
            </a:pPr>
            <a:r>
              <a:rPr lang="en" sz="2400"/>
              <a:t>Which software will you be using? e.g. GMS, Unity, Photoshop, etc.</a:t>
            </a:r>
            <a:endParaRPr sz="2400"/>
          </a:p>
          <a:p>
            <a:pPr indent="-381000" lvl="0" marL="457200" rtl="0">
              <a:spcBef>
                <a:spcPts val="0"/>
              </a:spcBef>
              <a:spcAft>
                <a:spcPts val="0"/>
              </a:spcAft>
              <a:buSzPts val="2400"/>
              <a:buAutoNum type="arabicPeriod"/>
            </a:pPr>
            <a:r>
              <a:rPr lang="en" sz="2400"/>
              <a:t>What are your goals for your project by the start of class next week?  Who is responsible for ensuring this goal is complete (everyone needs at least one)?</a:t>
            </a:r>
            <a:endParaRPr sz="2400"/>
          </a:p>
          <a:p>
            <a:pPr indent="-381000" lvl="0" marL="457200" rtl="0">
              <a:spcBef>
                <a:spcPts val="0"/>
              </a:spcBef>
              <a:spcAft>
                <a:spcPts val="0"/>
              </a:spcAft>
              <a:buSzPts val="2400"/>
              <a:buAutoNum type="arabicPeriod"/>
            </a:pPr>
            <a:r>
              <a:rPr lang="en" sz="2400"/>
              <a:t>When are you meeting?  </a:t>
            </a:r>
            <a:endParaRPr sz="2400"/>
          </a:p>
          <a:p>
            <a:pPr indent="457200" lvl="0" marL="1371600" rtl="0">
              <a:spcBef>
                <a:spcPts val="600"/>
              </a:spcBef>
              <a:spcAft>
                <a:spcPts val="0"/>
              </a:spcAft>
              <a:buNone/>
            </a:pPr>
            <a:r>
              <a:rPr b="1" lang="en" sz="6000">
                <a:solidFill>
                  <a:srgbClr val="E06666"/>
                </a:solidFill>
              </a:rPr>
              <a:t>15 MINUTES</a:t>
            </a:r>
            <a:endParaRPr b="1" sz="6000">
              <a:solidFill>
                <a:srgbClr val="E06666"/>
              </a:solidFill>
            </a:endParaRPr>
          </a:p>
          <a:p>
            <a:pPr indent="0" lvl="0" marL="0" rtl="0">
              <a:spcBef>
                <a:spcPts val="600"/>
              </a:spcBef>
              <a:spcAft>
                <a:spcPts val="0"/>
              </a:spcAft>
              <a:buNone/>
            </a:pPr>
            <a:r>
              <a:t/>
            </a:r>
            <a:endParaRPr/>
          </a:p>
        </p:txBody>
      </p:sp>
      <p:sp>
        <p:nvSpPr>
          <p:cNvPr id="124" name="Shape 1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Things to be decided...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130" name="Shape 1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a:t>GAME 1 PRESENTATIONS?</a:t>
            </a:r>
            <a:endParaRPr/>
          </a:p>
          <a:p>
            <a:pPr indent="0" lvl="0" marL="0" rtl="0">
              <a:spcBef>
                <a:spcPts val="6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136" name="Shape 136"/>
          <p:cNvSpPr txBox="1"/>
          <p:nvPr>
            <p:ph idx="1" type="body"/>
          </p:nvPr>
        </p:nvSpPr>
        <p:spPr>
          <a:xfrm>
            <a:off x="457200" y="1200150"/>
            <a:ext cx="86868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GAME 1 PRESENTATIONS?</a:t>
            </a:r>
            <a:endParaRPr/>
          </a:p>
          <a:p>
            <a:pPr indent="0" lvl="0" marL="0" rtl="0">
              <a:spcBef>
                <a:spcPts val="600"/>
              </a:spcBef>
              <a:spcAft>
                <a:spcPts val="0"/>
              </a:spcAft>
              <a:buNone/>
            </a:pPr>
            <a:r>
              <a:rPr b="1" lang="en" sz="6000" u="sng"/>
              <a:t>NEXT WEEK 3/29/16?</a:t>
            </a:r>
            <a:endParaRPr b="1" sz="6000" u="sng"/>
          </a:p>
          <a:p>
            <a:pPr indent="0" lvl="0" marL="0" rtl="0">
              <a:spcBef>
                <a:spcPts val="600"/>
              </a:spcBef>
              <a:spcAft>
                <a:spcPts val="0"/>
              </a:spcAft>
              <a:buNone/>
            </a:pPr>
            <a:r>
              <a:t/>
            </a:r>
            <a:endParaRPr/>
          </a:p>
          <a:p>
            <a:pPr indent="0" lvl="0" marL="0" rtl="0">
              <a:spcBef>
                <a:spcPts val="6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Freaking out yet?</a:t>
            </a:r>
            <a:endParaRPr/>
          </a:p>
          <a:p>
            <a:pPr indent="0" lvl="0" marL="0">
              <a:spcBef>
                <a:spcPts val="6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148" name="Shape 148"/>
          <p:cNvSpPr txBox="1"/>
          <p:nvPr>
            <p:ph idx="1" type="body"/>
          </p:nvPr>
        </p:nvSpPr>
        <p:spPr>
          <a:xfrm>
            <a:off x="457200" y="1200150"/>
            <a:ext cx="86868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GAME 1 GAME DESIGN DOCUMENT</a:t>
            </a:r>
            <a:endParaRPr/>
          </a:p>
          <a:p>
            <a:pPr indent="0" lvl="0" marL="0" rtl="0">
              <a:spcBef>
                <a:spcPts val="600"/>
              </a:spcBef>
              <a:spcAft>
                <a:spcPts val="0"/>
              </a:spcAft>
              <a:buNone/>
            </a:pPr>
            <a:r>
              <a:rPr b="1" lang="en" sz="6000" u="sng"/>
              <a:t>NEXT WEEK 3/29/16</a:t>
            </a:r>
            <a:endParaRPr b="1" sz="6000" u="sng"/>
          </a:p>
          <a:p>
            <a:pPr indent="0" lvl="0" marL="0" rtl="0">
              <a:spcBef>
                <a:spcPts val="600"/>
              </a:spcBef>
              <a:spcAft>
                <a:spcPts val="0"/>
              </a:spcAft>
              <a:buNone/>
            </a:pPr>
            <a:r>
              <a:t/>
            </a:r>
            <a:endParaRPr/>
          </a:p>
          <a:p>
            <a:pPr indent="0" lvl="0" marL="0" rtl="0">
              <a:spcBef>
                <a:spcPts val="6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154" name="Shape 154"/>
          <p:cNvSpPr txBox="1"/>
          <p:nvPr>
            <p:ph idx="1" type="body"/>
          </p:nvPr>
        </p:nvSpPr>
        <p:spPr>
          <a:xfrm>
            <a:off x="457200" y="1200150"/>
            <a:ext cx="86868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GAME 1 GAME DESIGN DOCUMENT</a:t>
            </a:r>
            <a:endParaRPr/>
          </a:p>
          <a:p>
            <a:pPr indent="0" lvl="0" marL="0" rtl="0">
              <a:spcBef>
                <a:spcPts val="600"/>
              </a:spcBef>
              <a:spcAft>
                <a:spcPts val="0"/>
              </a:spcAft>
              <a:buNone/>
            </a:pPr>
            <a:r>
              <a:rPr b="1" lang="en" sz="6000" u="sng"/>
              <a:t>NEXT WEEK 3/29/16</a:t>
            </a:r>
            <a:endParaRPr b="1" sz="6000" u="sng"/>
          </a:p>
          <a:p>
            <a:pPr indent="0" lvl="0" marL="0" rtl="0">
              <a:spcBef>
                <a:spcPts val="600"/>
              </a:spcBef>
              <a:spcAft>
                <a:spcPts val="0"/>
              </a:spcAft>
              <a:buNone/>
            </a:pPr>
            <a:r>
              <a:t/>
            </a:r>
            <a:endParaRPr/>
          </a:p>
          <a:p>
            <a:pPr indent="0" lvl="0" marL="0" rtl="0">
              <a:spcBef>
                <a:spcPts val="600"/>
              </a:spcBef>
              <a:spcAft>
                <a:spcPts val="0"/>
              </a:spcAft>
              <a:buNone/>
            </a:pPr>
            <a:r>
              <a:rPr lang="en"/>
              <a:t>GAME 1 PRESENTATIONS / PLAY SESSION</a:t>
            </a:r>
            <a:endParaRPr/>
          </a:p>
          <a:p>
            <a:pPr indent="0" lvl="0" marL="0" rtl="0">
              <a:spcBef>
                <a:spcPts val="600"/>
              </a:spcBef>
              <a:spcAft>
                <a:spcPts val="0"/>
              </a:spcAft>
              <a:buNone/>
            </a:pPr>
            <a:r>
              <a:rPr b="1" lang="en" sz="4800" u="sng"/>
              <a:t>2 WEEKS FROM NOW 4/5/16</a:t>
            </a:r>
            <a:endParaRPr b="1" sz="4800" u="sng"/>
          </a:p>
          <a:p>
            <a:pPr indent="0" lvl="0" marL="0" rtl="0">
              <a:spcBef>
                <a:spcPts val="6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 name="Shape 44"/>
        <p:cNvGrpSpPr/>
        <p:nvPr/>
      </p:nvGrpSpPr>
      <p:grpSpPr>
        <a:xfrm>
          <a:off x="0" y="0"/>
          <a:ext cx="0" cy="0"/>
          <a:chOff x="0" y="0"/>
          <a:chExt cx="0" cy="0"/>
        </a:xfrm>
      </p:grpSpPr>
      <p:sp>
        <p:nvSpPr>
          <p:cNvPr id="45" name="Shape 45"/>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 name="Shape 4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Announcements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idx="1" type="subTitle"/>
          </p:nvPr>
        </p:nvSpPr>
        <p:spPr>
          <a:xfrm>
            <a:off x="622150" y="383380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4800"/>
              <a:t>R.I.P.</a:t>
            </a:r>
            <a:r>
              <a:rPr lang="en"/>
              <a:t> 1970’s-1990’s</a:t>
            </a:r>
            <a:endParaRPr/>
          </a:p>
        </p:txBody>
      </p:sp>
      <p:sp>
        <p:nvSpPr>
          <p:cNvPr id="160" name="Shape 16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Pica Pic</a:t>
            </a:r>
            <a:endParaRPr/>
          </a:p>
        </p:txBody>
      </p:sp>
      <p:pic>
        <p:nvPicPr>
          <p:cNvPr id="161" name="Shape 161"/>
          <p:cNvPicPr preferRelativeResize="0"/>
          <p:nvPr/>
        </p:nvPicPr>
        <p:blipFill>
          <a:blip r:embed="rId3">
            <a:alphaModFix/>
          </a:blip>
          <a:stretch>
            <a:fillRect/>
          </a:stretch>
        </p:blipFill>
        <p:spPr>
          <a:xfrm>
            <a:off x="1984225" y="658300"/>
            <a:ext cx="5048250" cy="300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E06666"/>
                </a:solidFill>
              </a:rPr>
              <a:t>HOMEWORK</a:t>
            </a:r>
            <a:endParaRPr sz="4800">
              <a:solidFill>
                <a:srgbClr val="E06666"/>
              </a:solidFill>
            </a:endParaRPr>
          </a:p>
        </p:txBody>
      </p:sp>
      <p:sp>
        <p:nvSpPr>
          <p:cNvPr id="167" name="Shape 167"/>
          <p:cNvSpPr txBox="1"/>
          <p:nvPr>
            <p:ph idx="1" type="body"/>
          </p:nvPr>
        </p:nvSpPr>
        <p:spPr>
          <a:xfrm>
            <a:off x="457200" y="956925"/>
            <a:ext cx="8229600" cy="3969000"/>
          </a:xfrm>
          <a:prstGeom prst="rect">
            <a:avLst/>
          </a:prstGeom>
          <a:ln>
            <a:noFill/>
          </a:ln>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b="1" lang="en"/>
              <a:t>RGR4</a:t>
            </a:r>
            <a:r>
              <a:rPr lang="en"/>
              <a:t> </a:t>
            </a:r>
            <a:endParaRPr/>
          </a:p>
          <a:p>
            <a:pPr indent="-381000" lvl="1" marL="914400" rtl="0">
              <a:spcBef>
                <a:spcPts val="0"/>
              </a:spcBef>
              <a:spcAft>
                <a:spcPts val="0"/>
              </a:spcAft>
              <a:buSzPts val="2400"/>
              <a:buChar char="○"/>
            </a:pPr>
            <a:r>
              <a:rPr lang="en">
                <a:solidFill>
                  <a:srgbClr val="E06666"/>
                </a:solidFill>
              </a:rPr>
              <a:t>READ</a:t>
            </a:r>
            <a:r>
              <a:rPr lang="en"/>
              <a:t>		</a:t>
            </a:r>
            <a:r>
              <a:rPr lang="en" u="sng">
                <a:solidFill>
                  <a:schemeClr val="hlink"/>
                </a:solidFill>
                <a:hlinkClick r:id="rId3"/>
              </a:rPr>
              <a:t>Level Up Chapter 12</a:t>
            </a:r>
            <a:endParaRPr/>
          </a:p>
          <a:p>
            <a:pPr indent="-381000" lvl="1" marL="914400" rtl="0">
              <a:spcBef>
                <a:spcPts val="0"/>
              </a:spcBef>
              <a:spcAft>
                <a:spcPts val="0"/>
              </a:spcAft>
              <a:buSzPts val="2400"/>
              <a:buChar char="○"/>
            </a:pPr>
            <a:r>
              <a:rPr lang="en">
                <a:solidFill>
                  <a:srgbClr val="E06666"/>
                </a:solidFill>
              </a:rPr>
              <a:t>PLAY</a:t>
            </a:r>
            <a:r>
              <a:rPr lang="en"/>
              <a:t>		Play one handheld game you like and two you dislike on </a:t>
            </a:r>
            <a:r>
              <a:rPr lang="en" u="sng">
                <a:solidFill>
                  <a:schemeClr val="hlink"/>
                </a:solidFill>
                <a:hlinkClick r:id="rId4"/>
              </a:rPr>
              <a:t>Pica Pic</a:t>
            </a:r>
            <a:endParaRPr/>
          </a:p>
          <a:p>
            <a:pPr indent="-381000" lvl="1" marL="914400" rtl="0">
              <a:spcBef>
                <a:spcPts val="0"/>
              </a:spcBef>
              <a:spcAft>
                <a:spcPts val="0"/>
              </a:spcAft>
              <a:buSzPts val="2400"/>
              <a:buChar char="○"/>
            </a:pPr>
            <a:r>
              <a:rPr lang="en">
                <a:solidFill>
                  <a:srgbClr val="E06666"/>
                </a:solidFill>
              </a:rPr>
              <a:t>WRITE</a:t>
            </a:r>
            <a:r>
              <a:rPr lang="en"/>
              <a:t>	Relate the reading to the handheld games you played.  What were the key mechanics?  What worked? What was frustrating? etc.</a:t>
            </a:r>
            <a:endParaRPr/>
          </a:p>
          <a:p>
            <a:pPr indent="-381000" lvl="0" marL="457200" rtl="0">
              <a:spcBef>
                <a:spcPts val="0"/>
              </a:spcBef>
              <a:spcAft>
                <a:spcPts val="0"/>
              </a:spcAft>
              <a:buSzPts val="2400"/>
              <a:buChar char="●"/>
            </a:pPr>
            <a:r>
              <a:rPr lang="en" sz="2400"/>
              <a:t>GDD - Week 8 (3/29/16) - Post a link to the blog, clearly labelled with team member names</a:t>
            </a:r>
            <a:endParaRPr sz="2400"/>
          </a:p>
          <a:p>
            <a:pPr indent="-381000" lvl="0" marL="457200" rtl="0">
              <a:spcBef>
                <a:spcPts val="0"/>
              </a:spcBef>
              <a:spcAft>
                <a:spcPts val="0"/>
              </a:spcAft>
              <a:buSzPts val="2400"/>
              <a:buChar char="●"/>
            </a:pPr>
            <a:r>
              <a:rPr lang="en" sz="2400"/>
              <a:t>Game 1 Projects/Presentations -- Week 9 (4/5/16)</a:t>
            </a:r>
            <a:endParaRPr sz="2400"/>
          </a:p>
          <a:p>
            <a:pPr indent="0" lvl="0" marL="457200" rtl="0">
              <a:spcBef>
                <a:spcPts val="600"/>
              </a:spcBef>
              <a:spcAft>
                <a:spcPts val="0"/>
              </a:spcAft>
              <a:buNone/>
            </a:pPr>
            <a:r>
              <a:t/>
            </a:r>
            <a:endParaRPr sz="1800"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Shape 51"/>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2" name="Shape 5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6000"/>
              <a:t>Last class...</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pic>
        <p:nvPicPr>
          <p:cNvPr descr="giphy (4).gif" id="57" name="Shape 57"/>
          <p:cNvPicPr preferRelativeResize="0"/>
          <p:nvPr/>
        </p:nvPicPr>
        <p:blipFill>
          <a:blip r:embed="rId3">
            <a:alphaModFix/>
          </a:blip>
          <a:stretch>
            <a:fillRect/>
          </a:stretch>
        </p:blipFill>
        <p:spPr>
          <a:xfrm>
            <a:off x="512536" y="475925"/>
            <a:ext cx="4676750" cy="3741400"/>
          </a:xfrm>
          <a:prstGeom prst="rect">
            <a:avLst/>
          </a:prstGeom>
          <a:noFill/>
          <a:ln>
            <a:noFill/>
          </a:ln>
        </p:spPr>
      </p:pic>
      <p:sp>
        <p:nvSpPr>
          <p:cNvPr id="58" name="Shape 58"/>
          <p:cNvSpPr txBox="1"/>
          <p:nvPr>
            <p:ph type="ctrTitle"/>
          </p:nvPr>
        </p:nvSpPr>
        <p:spPr>
          <a:xfrm>
            <a:off x="923750" y="28097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Game 1 pitches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Each team member should share their prototype with the group</a:t>
            </a:r>
            <a:endParaRPr/>
          </a:p>
          <a:p>
            <a:pPr indent="-419100" lvl="0" marL="457200" rtl="0">
              <a:spcBef>
                <a:spcPts val="600"/>
              </a:spcBef>
              <a:spcAft>
                <a:spcPts val="0"/>
              </a:spcAft>
              <a:buSzPts val="3000"/>
              <a:buChar char="●"/>
            </a:pPr>
            <a:r>
              <a:rPr lang="en"/>
              <a:t>How do they differ?</a:t>
            </a:r>
            <a:endParaRPr/>
          </a:p>
          <a:p>
            <a:pPr indent="-419100" lvl="0" marL="457200" rtl="0">
              <a:spcBef>
                <a:spcPts val="0"/>
              </a:spcBef>
              <a:spcAft>
                <a:spcPts val="0"/>
              </a:spcAft>
              <a:buSzPts val="3000"/>
              <a:buChar char="●"/>
            </a:pPr>
            <a:r>
              <a:rPr lang="en"/>
              <a:t>How are they similar?</a:t>
            </a:r>
            <a:endParaRPr/>
          </a:p>
          <a:p>
            <a:pPr indent="-419100" lvl="0" marL="457200" rtl="0">
              <a:spcBef>
                <a:spcPts val="0"/>
              </a:spcBef>
              <a:spcAft>
                <a:spcPts val="0"/>
              </a:spcAft>
              <a:buSzPts val="3000"/>
              <a:buChar char="●"/>
            </a:pPr>
            <a:r>
              <a:rPr lang="en"/>
              <a:t>Is one more effective than the others?</a:t>
            </a:r>
            <a:endParaRPr/>
          </a:p>
          <a:p>
            <a:pPr indent="-419100" lvl="0" marL="457200">
              <a:spcBef>
                <a:spcPts val="0"/>
              </a:spcBef>
              <a:spcAft>
                <a:spcPts val="0"/>
              </a:spcAft>
              <a:buSzPts val="3000"/>
              <a:buChar char="●"/>
            </a:pPr>
            <a:r>
              <a:rPr lang="en"/>
              <a:t>How does each one serve the experience you are designing for?</a:t>
            </a:r>
            <a:endParaRPr/>
          </a:p>
        </p:txBody>
      </p:sp>
      <p:sp>
        <p:nvSpPr>
          <p:cNvPr id="64" name="Shape 6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Gather into your groups (15 mins)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idx="1" type="subTitle"/>
          </p:nvPr>
        </p:nvSpPr>
        <p:spPr>
          <a:xfrm>
            <a:off x="685800" y="2611451"/>
            <a:ext cx="7772400" cy="23034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lang="en"/>
              <a:t>	How has your concept changed since your pitch?  Where are you at in production?  Remind us of your unique game’s unique take on STG mechanics. What is the experience you are designing for?</a:t>
            </a:r>
            <a:endParaRPr/>
          </a:p>
        </p:txBody>
      </p:sp>
      <p:sp>
        <p:nvSpPr>
          <p:cNvPr id="70" name="Shape 70"/>
          <p:cNvSpPr txBox="1"/>
          <p:nvPr>
            <p:ph type="ctrTitle"/>
          </p:nvPr>
        </p:nvSpPr>
        <p:spPr>
          <a:xfrm>
            <a:off x="685800" y="1507142"/>
            <a:ext cx="7772400" cy="11598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
              <a:t>Dear Groups,</a:t>
            </a:r>
            <a:endParaRPr/>
          </a:p>
        </p:txBody>
      </p:sp>
      <p:sp>
        <p:nvSpPr>
          <p:cNvPr id="71" name="Shape 71"/>
          <p:cNvSpPr/>
          <p:nvPr/>
        </p:nvSpPr>
        <p:spPr>
          <a:xfrm>
            <a:off x="7298325" y="619200"/>
            <a:ext cx="1403700" cy="1159800"/>
          </a:xfrm>
          <a:prstGeom prst="rtTriangl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2" name="Shape 72"/>
          <p:cNvCxnSpPr>
            <a:stCxn id="71" idx="0"/>
          </p:cNvCxnSpPr>
          <p:nvPr/>
        </p:nvCxnSpPr>
        <p:spPr>
          <a:xfrm rot="10800000">
            <a:off x="429225" y="619200"/>
            <a:ext cx="6869100" cy="0"/>
          </a:xfrm>
          <a:prstGeom prst="straightConnector1">
            <a:avLst/>
          </a:prstGeom>
          <a:noFill/>
          <a:ln cap="flat" cmpd="sng" w="38100">
            <a:solidFill>
              <a:srgbClr val="FF0000"/>
            </a:solidFill>
            <a:prstDash val="solid"/>
            <a:round/>
            <a:headEnd len="med" w="med" type="none"/>
            <a:tailEnd len="med" w="med" type="none"/>
          </a:ln>
        </p:spPr>
      </p:cxnSp>
      <p:cxnSp>
        <p:nvCxnSpPr>
          <p:cNvPr id="73" name="Shape 73"/>
          <p:cNvCxnSpPr/>
          <p:nvPr/>
        </p:nvCxnSpPr>
        <p:spPr>
          <a:xfrm>
            <a:off x="437575" y="635725"/>
            <a:ext cx="0" cy="4515900"/>
          </a:xfrm>
          <a:prstGeom prst="straightConnector1">
            <a:avLst/>
          </a:prstGeom>
          <a:noFill/>
          <a:ln cap="flat" cmpd="sng" w="38100">
            <a:solidFill>
              <a:srgbClr val="FF0000"/>
            </a:solidFill>
            <a:prstDash val="solid"/>
            <a:round/>
            <a:headEnd len="med" w="med" type="none"/>
            <a:tailEnd len="med" w="med" type="none"/>
          </a:ln>
        </p:spPr>
      </p:cxnSp>
      <p:cxnSp>
        <p:nvCxnSpPr>
          <p:cNvPr id="74" name="Shape 74"/>
          <p:cNvCxnSpPr>
            <a:stCxn id="71" idx="4"/>
          </p:cNvCxnSpPr>
          <p:nvPr/>
        </p:nvCxnSpPr>
        <p:spPr>
          <a:xfrm>
            <a:off x="8702025" y="1779000"/>
            <a:ext cx="0" cy="33645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List all the features involved in your game.  Be prepared to present.</a:t>
            </a:r>
            <a:endParaRPr/>
          </a:p>
        </p:txBody>
      </p:sp>
      <p:sp>
        <p:nvSpPr>
          <p:cNvPr id="80" name="Shape 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Scope Exercise (5 mins)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Now eliminate all but 3 key features…</a:t>
            </a:r>
            <a:endParaRPr/>
          </a:p>
          <a:p>
            <a:pPr indent="0" lvl="0" marL="0" rtl="0">
              <a:spcBef>
                <a:spcPts val="600"/>
              </a:spcBef>
              <a:spcAft>
                <a:spcPts val="0"/>
              </a:spcAft>
              <a:buNone/>
            </a:pPr>
            <a:r>
              <a:t/>
            </a:r>
            <a:endParaRPr/>
          </a:p>
          <a:p>
            <a:pPr indent="0" lvl="0" marL="0" rtl="0">
              <a:spcBef>
                <a:spcPts val="600"/>
              </a:spcBef>
              <a:spcAft>
                <a:spcPts val="0"/>
              </a:spcAft>
              <a:buNone/>
            </a:pPr>
            <a:r>
              <a:rPr i="1" lang="en"/>
              <a:t>Which ones are essential to serving your core experience design?</a:t>
            </a:r>
            <a:endParaRPr i="1"/>
          </a:p>
        </p:txBody>
      </p:sp>
      <p:sp>
        <p:nvSpPr>
          <p:cNvPr id="86" name="Shape 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Scope Exercise (5 more mins)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2" name="Shape 9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pic>
        <p:nvPicPr>
          <p:cNvPr id="93" name="Shape 93"/>
          <p:cNvPicPr preferRelativeResize="0"/>
          <p:nvPr/>
        </p:nvPicPr>
        <p:blipFill>
          <a:blip r:embed="rId3">
            <a:alphaModFix/>
          </a:blip>
          <a:stretch>
            <a:fillRect/>
          </a:stretch>
        </p:blipFill>
        <p:spPr>
          <a:xfrm>
            <a:off x="671716" y="0"/>
            <a:ext cx="7800570"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